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448" r:id="rId5"/>
    <p:sldId id="2451" r:id="rId6"/>
    <p:sldId id="2458" r:id="rId7"/>
    <p:sldId id="2468" r:id="rId8"/>
    <p:sldId id="2469" r:id="rId9"/>
    <p:sldId id="2470" r:id="rId10"/>
    <p:sldId id="2471" r:id="rId11"/>
    <p:sldId id="2472" r:id="rId12"/>
    <p:sldId id="2473" r:id="rId13"/>
    <p:sldId id="2450" r:id="rId14"/>
    <p:sldId id="2457" r:id="rId15"/>
    <p:sldId id="2456" r:id="rId16"/>
    <p:sldId id="2464" r:id="rId17"/>
    <p:sldId id="2465" r:id="rId18"/>
    <p:sldId id="2466" r:id="rId19"/>
    <p:sldId id="2467" r:id="rId20"/>
    <p:sldId id="262" r:id="rId21"/>
    <p:sldId id="2459" r:id="rId22"/>
    <p:sldId id="2460" r:id="rId23"/>
    <p:sldId id="2461" r:id="rId24"/>
    <p:sldId id="2462" r:id="rId25"/>
    <p:sldId id="2463" r:id="rId26"/>
    <p:sldId id="2475" r:id="rId27"/>
    <p:sldId id="2476" r:id="rId28"/>
    <p:sldId id="2477" r:id="rId29"/>
    <p:sldId id="2436" r:id="rId3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114" d="100"/>
          <a:sy n="114" d="100"/>
        </p:scale>
        <p:origin x="414" y="1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9" d="100"/>
          <a:sy n="89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536149A-070C-43C5-B807-D5BC6144773E}" type="datetime1">
              <a:rPr lang="pt-PT" smtClean="0"/>
              <a:t>30/05/2021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4077AD-A97D-4A2E-9DAA-588CC1614E0F}" type="datetime1">
              <a:rPr lang="pt-PT" noProof="0" smtClean="0"/>
              <a:t>30/05/2021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179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3533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7292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2708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8823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1095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252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7902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9845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786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071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0871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5364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3021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4309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4331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7235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75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238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61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8610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913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918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080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5103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pt-PT" spc="300" noProof="0"/>
              <a:t>RELATÓRIO ANUAL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pt-PT" noProof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6" name="Marcador de Posição de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PT" sz="1600" noProof="0">
                <a:cs typeface="Biome Light" panose="020B0303030204020804" pitchFamily="34" charset="0"/>
              </a:rPr>
              <a:t>Clique para editar o estilo de título do modelo global</a:t>
            </a:r>
          </a:p>
          <a:p>
            <a:pPr marL="0" indent="0" rtl="0">
              <a:buNone/>
            </a:pPr>
            <a:endParaRPr lang="pt-PT" noProof="0"/>
          </a:p>
        </p:txBody>
      </p:sp>
      <p:sp>
        <p:nvSpPr>
          <p:cNvPr id="17" name="Marcador de Posição do Número do Diapositivo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pt-PT" sz="4000" spc="300" noProof="0"/>
              <a:t>Clique para editar o estilo do título do Modelo Global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31" name="Marcador de Posição do Texto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2" name="Marcador de Posição do Texto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3" name="Marcador de Posição do Texto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34" name="Marcador de Posição de Imagem Online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35" name="Marcador de Posição de Imagem Online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36" name="Marcador de Posição de Imagem Online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pt-PT" noProof="0"/>
              <a:t>Título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o Número do Diapositivo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16" name="Marcador de Posição de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PT" sz="1600" noProof="0">
                <a:cs typeface="Biome Light" panose="020B0303030204020804" pitchFamily="34" charset="0"/>
              </a:rPr>
              <a:t>Clique para editar o estilo de título do modelo global</a:t>
            </a:r>
          </a:p>
          <a:p>
            <a:pPr marL="0" indent="0" rtl="0">
              <a:buNone/>
            </a:pPr>
            <a:endParaRPr lang="pt-PT" noProof="0"/>
          </a:p>
        </p:txBody>
      </p:sp>
      <p:sp>
        <p:nvSpPr>
          <p:cNvPr id="17" name="Marcador de Posição do Número do Diapositivo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pt-PT" noProof="0"/>
              <a:t>CLIQUE PARA EDITAR 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t-PT" noProof="0"/>
              <a:t>TÍTULO DO DIAPOSITIVO AQUI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9" name="Marcador de Posição do Número do Diapositivo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a Imagem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Marcador de Posição da Imagem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a Imagem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2" name="Marcador de Posição da Imagem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a Imagem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PT" sz="4800" noProof="0"/>
              <a:t>Clique para editar o estilo do título do Modelo Global</a:t>
            </a:r>
          </a:p>
        </p:txBody>
      </p:sp>
      <p:sp>
        <p:nvSpPr>
          <p:cNvPr id="19" name="Marcador de Posição da Imagem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8" name="Marcador de Posição da Imagem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PT" spc="3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11" name="Marcador de Posição de Conteúdo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4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12" name="Marcador de Posição do Texto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PT" spc="3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14" name="Marcador de Posição de Conteúdo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400" noProof="0">
                <a:solidFill>
                  <a:schemeClr val="tx1"/>
                </a:solidFill>
              </a:rPr>
              <a:t>Clique para editar os Estilos de texto do modelo global</a:t>
            </a:r>
          </a:p>
        </p:txBody>
      </p:sp>
      <p:sp>
        <p:nvSpPr>
          <p:cNvPr id="20" name="Marcador de Posição do Número do Diapositivo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PT" sz="4800" noProof="0"/>
              <a:t>Clique para editar o estilo do título do Modelo Global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PT" noProof="0"/>
              <a:t>CLIQUE PARA EDITAR OS ESTILOS DE TÍTULO DO MODELO 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4" name="Marcador de Posição da Imagem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5" name="Marcador de Posição da Imagem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Marcador de Posição da Imagem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9" name="Marcador de Posição do Texto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PT" noProof="0"/>
              <a:t>CLIQUE PARA EDITAR OS ESTILOS DE TÍTULO DO MODELO 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0" name="Marcador de Posição do Texto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PT" noProof="0"/>
              <a:t>CLIQUE PARA EDITAR OS ESTILOS DE TÍTULO DO MODELO 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1" name="Marcador de Posição do Número do Diapositivo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g"/><Relationship Id="rId5" Type="http://schemas.openxmlformats.org/officeDocument/2006/relationships/image" Target="../media/image20.jp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g"/><Relationship Id="rId5" Type="http://schemas.openxmlformats.org/officeDocument/2006/relationships/image" Target="../media/image20.jp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g"/><Relationship Id="rId5" Type="http://schemas.openxmlformats.org/officeDocument/2006/relationships/image" Target="../media/image20.jp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7" descr="imagem abstrata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DHCP / SAMBA</a:t>
            </a:r>
            <a:endParaRPr lang="pt-PT" noProof="1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24687" y="5569802"/>
            <a:ext cx="5167313" cy="518795"/>
          </a:xfrm>
        </p:spPr>
        <p:txBody>
          <a:bodyPr rtlCol="0"/>
          <a:lstStyle/>
          <a:p>
            <a:pPr algn="r" rtl="0">
              <a:lnSpc>
                <a:spcPct val="100000"/>
              </a:lnSpc>
            </a:pPr>
            <a:r>
              <a:rPr lang="pt-PT" sz="1400" dirty="0"/>
              <a:t>GRUPO 6 </a:t>
            </a:r>
          </a:p>
          <a:p>
            <a:pPr algn="r" rtl="0">
              <a:lnSpc>
                <a:spcPct val="100000"/>
              </a:lnSpc>
            </a:pPr>
            <a:r>
              <a:rPr lang="pt-PT" sz="1400" dirty="0"/>
              <a:t>DIOGO CASTRO A035179 </a:t>
            </a:r>
          </a:p>
          <a:p>
            <a:pPr algn="r" rtl="0">
              <a:lnSpc>
                <a:spcPct val="100000"/>
              </a:lnSpc>
            </a:pPr>
            <a:r>
              <a:rPr lang="pt-PT" sz="1400" dirty="0"/>
              <a:t>JOÃO PAULO CARVALHO A035140 </a:t>
            </a:r>
          </a:p>
          <a:p>
            <a:pPr algn="r" rtl="0">
              <a:lnSpc>
                <a:spcPct val="100000"/>
              </a:lnSpc>
            </a:pPr>
            <a:r>
              <a:rPr lang="pt-PT" sz="1400" dirty="0"/>
              <a:t>MARCO MARTINS A035177 </a:t>
            </a:r>
            <a:endParaRPr lang="pt-PT" sz="1400" noProof="1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PT" dirty="0"/>
              <a:t>RELATÓRIO TP-1 SISTEMAS OPERATIVOS II</a:t>
            </a:r>
            <a:endParaRPr lang="pt-PT" noProof="1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1FA5CB5E-2238-431E-88BB-C2AB777D2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949" y="4113856"/>
            <a:ext cx="2344097" cy="7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7" descr="grande plano de código de computador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noProof="1"/>
              <a:t>Resumo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9134" y="2406585"/>
            <a:ext cx="11173731" cy="3208246"/>
          </a:xfrm>
        </p:spPr>
        <p:txBody>
          <a:bodyPr rtlCol="0"/>
          <a:lstStyle/>
          <a:p>
            <a:pPr rtl="0"/>
            <a:r>
              <a:rPr lang="pt-PT" noProof="1"/>
              <a:t>Em suma, nesta primeira parte, o objetivo do trabalho era i</a:t>
            </a:r>
            <a:r>
              <a:rPr lang="pt-PT" b="0" i="0" dirty="0" err="1">
                <a:effectLst/>
              </a:rPr>
              <a:t>mplementar</a:t>
            </a:r>
            <a:r>
              <a:rPr lang="pt-PT" b="0" i="0" dirty="0">
                <a:effectLst/>
              </a:rPr>
              <a:t> uma topologia de rede.</a:t>
            </a:r>
            <a:endParaRPr lang="pt-PT" noProof="1"/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PT" dirty="0"/>
              <a:t>Objetivos da parte 2</a:t>
            </a:r>
          </a:p>
        </p:txBody>
      </p:sp>
      <p:pic>
        <p:nvPicPr>
          <p:cNvPr id="13" name="Marcador de Posição da Imagem 12" descr="grande plano de um computador sobre uma mesa e uma parede com tijolos em fundo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11</a:t>
            </a:fld>
            <a:endParaRPr lang="pt-PT"/>
          </a:p>
        </p:txBody>
      </p:sp>
      <p:sp>
        <p:nvSpPr>
          <p:cNvPr id="10" name="Marcador de Posição do Texto 1">
            <a:extLst>
              <a:ext uri="{FF2B5EF4-FFF2-40B4-BE49-F238E27FC236}">
                <a16:creationId xmlns:a16="http://schemas.microsoft.com/office/drawing/2014/main" id="{72420B9A-1EBC-47F3-A86F-4BD20A8F0171}"/>
              </a:ext>
            </a:extLst>
          </p:cNvPr>
          <p:cNvSpPr txBox="1">
            <a:spLocks/>
          </p:cNvSpPr>
          <p:nvPr/>
        </p:nvSpPr>
        <p:spPr>
          <a:xfrm>
            <a:off x="6020165" y="4236440"/>
            <a:ext cx="5011358" cy="1778466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Os Objetivos foram:</a:t>
            </a:r>
          </a:p>
          <a:p>
            <a:r>
              <a:rPr lang="pt-PT" dirty="0"/>
              <a:t>-</a:t>
            </a:r>
            <a:r>
              <a:rPr lang="pt-PT" sz="900" b="0" i="0" dirty="0">
                <a:effectLst/>
              </a:rPr>
              <a:t>Distribuição dos utilizadores por grupos (mínimo 3 grupos com 2 utilizadores cada).</a:t>
            </a:r>
            <a:endParaRPr lang="pt-PT" dirty="0"/>
          </a:p>
          <a:p>
            <a:r>
              <a:rPr lang="pt-PT" dirty="0"/>
              <a:t>-</a:t>
            </a:r>
            <a:r>
              <a:rPr lang="pt-PT" sz="900" b="0" i="0" dirty="0">
                <a:effectLst/>
              </a:rPr>
              <a:t>Descrição dos recursos a que cada utilizador/grupo deverá ter acesso.</a:t>
            </a:r>
            <a:endParaRPr lang="pt-PT" dirty="0"/>
          </a:p>
          <a:p>
            <a:r>
              <a:rPr lang="pt-PT" dirty="0"/>
              <a:t>-</a:t>
            </a:r>
            <a:r>
              <a:rPr lang="pt-PT" sz="900" b="0" i="0" dirty="0">
                <a:effectLst/>
              </a:rPr>
              <a:t>Partilha de uma impressora (física, ou virtual (PDF)).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630" y="94887"/>
            <a:ext cx="5897218" cy="884238"/>
          </a:xfrm>
        </p:spPr>
        <p:txBody>
          <a:bodyPr rtlCol="0"/>
          <a:lstStyle/>
          <a:p>
            <a:pPr rtl="0"/>
            <a:r>
              <a:rPr lang="pt-PT" noProof="1"/>
              <a:t>Descrição dos recursos a que cada utilizador terá acesso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1" dirty="0" smtClean="0"/>
              <a:t>12</a:t>
            </a:fld>
            <a:endParaRPr lang="pt-PT" noProof="1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D6EC80-6CF7-4C6C-B77E-ED9CC3920B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7973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D8999A-EC4E-4451-9F61-F4897E12F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30" y="1819222"/>
            <a:ext cx="6718370" cy="50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630" y="94887"/>
            <a:ext cx="5897218" cy="884238"/>
          </a:xfrm>
        </p:spPr>
        <p:txBody>
          <a:bodyPr rtlCol="0"/>
          <a:lstStyle/>
          <a:p>
            <a:pPr rtl="0"/>
            <a:r>
              <a:rPr lang="pt-PT" noProof="1"/>
              <a:t>Descrição dos recursos a que cada utilizador terá acesso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1" dirty="0" smtClean="0"/>
              <a:t>13</a:t>
            </a:fld>
            <a:endParaRPr lang="pt-PT" noProof="1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D6EC80-6CF7-4C6C-B77E-ED9CC3920B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7973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D8999A-EC4E-4451-9F61-F4897E12F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30" y="1819222"/>
            <a:ext cx="6718370" cy="503877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D39DAD6-E5F5-471A-BC14-9C319C5E6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668" y="1819222"/>
            <a:ext cx="6730394" cy="50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9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630" y="94887"/>
            <a:ext cx="5897218" cy="884238"/>
          </a:xfrm>
        </p:spPr>
        <p:txBody>
          <a:bodyPr rtlCol="0"/>
          <a:lstStyle/>
          <a:p>
            <a:pPr rtl="0"/>
            <a:r>
              <a:rPr lang="pt-PT" noProof="1"/>
              <a:t>Descrição dos recursos a que cada utilizador terá acesso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1" dirty="0" smtClean="0"/>
              <a:t>14</a:t>
            </a:fld>
            <a:endParaRPr lang="pt-PT" noProof="1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D6EC80-6CF7-4C6C-B77E-ED9CC3920B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7973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D8999A-EC4E-4451-9F61-F4897E12F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30" y="1819222"/>
            <a:ext cx="6718370" cy="503877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D47C914-6A10-41B0-84AA-2EBEFA240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629" y="1819222"/>
            <a:ext cx="6718370" cy="50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630" y="94887"/>
            <a:ext cx="5897218" cy="884238"/>
          </a:xfrm>
        </p:spPr>
        <p:txBody>
          <a:bodyPr rtlCol="0"/>
          <a:lstStyle/>
          <a:p>
            <a:pPr rtl="0"/>
            <a:r>
              <a:rPr lang="pt-PT" noProof="1"/>
              <a:t>Descrição dos recursos a que cada utilizador terá acesso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1" dirty="0" smtClean="0"/>
              <a:t>15</a:t>
            </a:fld>
            <a:endParaRPr lang="pt-PT" noProof="1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D6EC80-6CF7-4C6C-B77E-ED9CC3920B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7973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D8999A-EC4E-4451-9F61-F4897E12F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30" y="1819222"/>
            <a:ext cx="6718370" cy="503877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917003C-4462-4C73-8C26-BC87FACE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7612" y="1819222"/>
            <a:ext cx="6704388" cy="50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1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630" y="94887"/>
            <a:ext cx="5897218" cy="884238"/>
          </a:xfrm>
        </p:spPr>
        <p:txBody>
          <a:bodyPr rtlCol="0"/>
          <a:lstStyle/>
          <a:p>
            <a:pPr rtl="0"/>
            <a:r>
              <a:rPr lang="pt-PT" noProof="1"/>
              <a:t>Descrição dos recursos a que cada utilizador terá acesso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noProof="1" dirty="0" smtClean="0"/>
              <a:t>16</a:t>
            </a:fld>
            <a:endParaRPr lang="pt-PT" noProof="1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D6EC80-6CF7-4C6C-B77E-ED9CC3920B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7973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D8999A-EC4E-4451-9F61-F4897E12F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630" y="1819222"/>
            <a:ext cx="6718370" cy="503877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BFDB050-0D73-411C-9122-27FCC8C65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630" y="1819222"/>
            <a:ext cx="6718370" cy="50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7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2 - samba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spc="300" dirty="0" err="1"/>
              <a:t>Update</a:t>
            </a:r>
            <a:r>
              <a:rPr lang="pt-PT" spc="300" dirty="0"/>
              <a:t> e instalação do samba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8601" y="3978216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5" y="4967367"/>
            <a:ext cx="5157787" cy="1890633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Da mesma maneira que fizemos na parte 1, iremos começar por utilizar o </a:t>
            </a:r>
            <a:r>
              <a:rPr lang="pt-PT" sz="1600" b="1" dirty="0" err="1"/>
              <a:t>apt-get</a:t>
            </a:r>
            <a:r>
              <a:rPr lang="pt-PT" sz="1600" b="1" dirty="0"/>
              <a:t> </a:t>
            </a:r>
            <a:r>
              <a:rPr lang="pt-PT" sz="1600" b="1" dirty="0" err="1"/>
              <a:t>update</a:t>
            </a:r>
            <a:r>
              <a:rPr lang="pt-PT" sz="1600" b="1" dirty="0"/>
              <a:t> </a:t>
            </a:r>
            <a:r>
              <a:rPr lang="pt-PT" sz="1600" dirty="0"/>
              <a:t>de modo a verificar se existem </a:t>
            </a:r>
            <a:r>
              <a:rPr lang="pt-PT" sz="1600" dirty="0" err="1"/>
              <a:t>updates</a:t>
            </a:r>
            <a:r>
              <a:rPr lang="pt-PT" sz="1600" dirty="0"/>
              <a:t> e de seguida </a:t>
            </a:r>
            <a:r>
              <a:rPr lang="pt-PT" sz="1600" b="1" dirty="0" err="1"/>
              <a:t>aptget</a:t>
            </a:r>
            <a:r>
              <a:rPr lang="pt-PT" sz="1600" b="1" dirty="0"/>
              <a:t> </a:t>
            </a:r>
            <a:r>
              <a:rPr lang="pt-PT" sz="1600" b="1" dirty="0" err="1"/>
              <a:t>install</a:t>
            </a:r>
            <a:r>
              <a:rPr lang="pt-PT" sz="1600" b="1" dirty="0"/>
              <a:t> </a:t>
            </a:r>
            <a:r>
              <a:rPr lang="pt-PT" sz="1600" dirty="0"/>
              <a:t>samba para começar a instalação.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8601" y="4967367"/>
            <a:ext cx="5183188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Em primeiro lugar, começamos por criar a </a:t>
            </a:r>
            <a:r>
              <a:rPr lang="pt-PT" sz="1600" b="1" dirty="0" err="1"/>
              <a:t>sharedFolder</a:t>
            </a:r>
            <a:r>
              <a:rPr lang="pt-PT" sz="1600" dirty="0"/>
              <a:t>, a pasta mãe onde iriamos colocar as restantes pastas, separadas por funções. 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17</a:t>
            </a:fld>
            <a:endParaRPr lang="pt-PT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337767DB-6765-4AFB-BC82-698BA3E6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4" y="1197363"/>
            <a:ext cx="4988374" cy="2784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m 18" descr="Uma imagem com texto&#10;&#10;Descrição gerada automaticamente">
            <a:extLst>
              <a:ext uri="{FF2B5EF4-FFF2-40B4-BE49-F238E27FC236}">
                <a16:creationId xmlns:a16="http://schemas.microsoft.com/office/drawing/2014/main" id="{985B8F2F-47D4-4ED3-875D-6EBF24EF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1" y="1352374"/>
            <a:ext cx="4507684" cy="2242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2 - samba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8601" y="3978216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5" y="4967367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De seguida partimos para a criação das pastas, dos grupos e da atribuição do grupo à respetiva pasta.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18</a:t>
            </a:fld>
            <a:endParaRPr lang="pt-PT"/>
          </a:p>
        </p:txBody>
      </p:sp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434184FD-8E2E-477C-A35E-410A01EA0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92" y="1321900"/>
            <a:ext cx="5244708" cy="2265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BCF96552-7DC9-436C-A886-9135759B2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02" y="1233804"/>
            <a:ext cx="5604426" cy="2535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5563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2 - samba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211" y="481241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171" y="4918450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19</a:t>
            </a:fld>
            <a:endParaRPr lang="pt-PT"/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11B4DF3F-B36B-4A10-B895-987CA7648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11" y="959413"/>
            <a:ext cx="5157786" cy="308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23FFFBA-0A3C-44D9-8131-0A86A5875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806" y="1692297"/>
            <a:ext cx="6014983" cy="1683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563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PT" dirty="0"/>
              <a:t>Objetivos parte 1</a:t>
            </a:r>
          </a:p>
        </p:txBody>
      </p:sp>
      <p:pic>
        <p:nvPicPr>
          <p:cNvPr id="8" name="Marcador de Posição da Imagem 7" descr="grande plano de código de computador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0165" y="4219662"/>
            <a:ext cx="5011358" cy="1602298"/>
          </a:xfrm>
          <a:ln>
            <a:solidFill>
              <a:schemeClr val="tx1"/>
            </a:solidFill>
          </a:ln>
        </p:spPr>
        <p:txBody>
          <a:bodyPr rtlCol="0"/>
          <a:lstStyle/>
          <a:p>
            <a:pPr rtl="0"/>
            <a:r>
              <a:rPr lang="pt-PT" dirty="0"/>
              <a:t>Os Objetivos foram:</a:t>
            </a:r>
          </a:p>
          <a:p>
            <a:r>
              <a:rPr lang="pt-PT" dirty="0"/>
              <a:t>-</a:t>
            </a:r>
            <a:r>
              <a:rPr lang="pt-PT" sz="900" b="0" i="0" dirty="0">
                <a:effectLst/>
              </a:rPr>
              <a:t>Uma máquina como servidor DHCP</a:t>
            </a:r>
            <a:endParaRPr lang="pt-PT" dirty="0"/>
          </a:p>
          <a:p>
            <a:r>
              <a:rPr lang="pt-PT" dirty="0"/>
              <a:t>-</a:t>
            </a:r>
            <a:r>
              <a:rPr lang="pt-PT" sz="900" b="0" i="0" dirty="0">
                <a:effectLst/>
              </a:rPr>
              <a:t>Três máquinas como clientes (Linux e Windows)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2 - samba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8601" y="3978216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5" y="4967367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400" dirty="0">
                <a:solidFill>
                  <a:schemeClr val="tx1"/>
                </a:solidFill>
              </a:rPr>
              <a:t>Nesta imagem vemos a atribuição do grupo ao dire</a:t>
            </a:r>
            <a:r>
              <a:rPr lang="pt-PT" sz="1400" dirty="0"/>
              <a:t>tório através do comando </a:t>
            </a:r>
            <a:r>
              <a:rPr lang="pt-PT" sz="1400" b="1" dirty="0" err="1"/>
              <a:t>sudo</a:t>
            </a:r>
            <a:r>
              <a:rPr lang="pt-PT" sz="1400" b="1" dirty="0"/>
              <a:t> </a:t>
            </a:r>
            <a:r>
              <a:rPr lang="pt-PT" sz="1400" b="1" dirty="0" err="1"/>
              <a:t>chown</a:t>
            </a:r>
            <a:r>
              <a:rPr lang="pt-PT" sz="1400" b="1" dirty="0"/>
              <a:t> </a:t>
            </a:r>
            <a:r>
              <a:rPr lang="pt-PT" sz="1400" b="1" dirty="0" err="1"/>
              <a:t>root:gerenteReposicao</a:t>
            </a:r>
            <a:r>
              <a:rPr lang="pt-PT" sz="1400" b="1" dirty="0"/>
              <a:t> </a:t>
            </a:r>
            <a:r>
              <a:rPr lang="pt-PT" sz="1400" b="1" dirty="0" err="1"/>
              <a:t>gerenteReposicao</a:t>
            </a:r>
            <a:r>
              <a:rPr lang="pt-PT" sz="1400" b="1" dirty="0"/>
              <a:t>/ </a:t>
            </a:r>
            <a:r>
              <a:rPr lang="pt-PT" sz="1400" dirty="0"/>
              <a:t>e respetiva atribuição de permissões 770 através do comando </a:t>
            </a:r>
            <a:r>
              <a:rPr lang="pt-PT" sz="1400" b="1" dirty="0" err="1"/>
              <a:t>sudo</a:t>
            </a:r>
            <a:r>
              <a:rPr lang="pt-PT" sz="1400" b="1" dirty="0"/>
              <a:t> </a:t>
            </a:r>
            <a:r>
              <a:rPr lang="pt-PT" sz="1400" b="1" dirty="0" err="1"/>
              <a:t>chmod</a:t>
            </a:r>
            <a:r>
              <a:rPr lang="pt-PT" sz="1400" b="1" dirty="0"/>
              <a:t> 770 </a:t>
            </a:r>
            <a:r>
              <a:rPr lang="pt-PT" sz="1400" b="1" dirty="0" err="1"/>
              <a:t>gerenteReposicao</a:t>
            </a:r>
            <a:r>
              <a:rPr lang="pt-PT" sz="1400" b="1" dirty="0"/>
              <a:t>/</a:t>
            </a:r>
            <a:r>
              <a:rPr lang="pt-PT" sz="1400" dirty="0"/>
              <a:t>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8601" y="4967367"/>
            <a:ext cx="5183188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400" dirty="0">
                <a:solidFill>
                  <a:schemeClr val="tx1"/>
                </a:solidFill>
              </a:rPr>
              <a:t>Por conseguinte, atribuímos ao diret</a:t>
            </a:r>
            <a:r>
              <a:rPr lang="pt-PT" sz="1400" dirty="0"/>
              <a:t>ório público o grupo “</a:t>
            </a:r>
            <a:r>
              <a:rPr lang="pt-PT" sz="1400" dirty="0" err="1"/>
              <a:t>nogroup</a:t>
            </a:r>
            <a:r>
              <a:rPr lang="pt-PT" sz="1400" dirty="0"/>
              <a:t>”, através do comando </a:t>
            </a:r>
            <a:r>
              <a:rPr lang="pt-PT" sz="1400" b="1" dirty="0" err="1"/>
              <a:t>sudo</a:t>
            </a:r>
            <a:r>
              <a:rPr lang="pt-PT" sz="1400" b="1" dirty="0"/>
              <a:t> </a:t>
            </a:r>
            <a:r>
              <a:rPr lang="pt-PT" sz="1400" b="1" dirty="0" err="1"/>
              <a:t>chown</a:t>
            </a:r>
            <a:r>
              <a:rPr lang="pt-PT" sz="1400" b="1" dirty="0"/>
              <a:t> </a:t>
            </a:r>
            <a:r>
              <a:rPr lang="pt-PT" sz="1400" b="1" dirty="0" err="1"/>
              <a:t>nobody:nogroup</a:t>
            </a:r>
            <a:r>
              <a:rPr lang="pt-PT" sz="1400" b="1" dirty="0"/>
              <a:t> publico/</a:t>
            </a:r>
            <a:r>
              <a:rPr lang="pt-PT" sz="1400" dirty="0"/>
              <a:t>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20</a:t>
            </a:fld>
            <a:endParaRPr lang="pt-PT"/>
          </a:p>
        </p:txBody>
      </p:sp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D62B91DC-87D8-40B7-BB72-5A1D68647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37" y="1219035"/>
            <a:ext cx="5716356" cy="256533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D46FAC8-AF51-447B-9383-7A2029508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" t="9951" r="1361" b="3861"/>
          <a:stretch/>
        </p:blipFill>
        <p:spPr>
          <a:xfrm>
            <a:off x="6238309" y="2084123"/>
            <a:ext cx="5111734" cy="771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005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2 - samba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8601" y="3978216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472" y="4710883"/>
            <a:ext cx="5157787" cy="2039144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400" dirty="0"/>
              <a:t>Usando o comando </a:t>
            </a:r>
            <a:r>
              <a:rPr lang="pt-PT" sz="1400" b="1" dirty="0" err="1"/>
              <a:t>adduser</a:t>
            </a:r>
            <a:r>
              <a:rPr lang="pt-PT" sz="1400" b="1" dirty="0"/>
              <a:t> –</a:t>
            </a:r>
            <a:r>
              <a:rPr lang="pt-PT" sz="1400" b="1" dirty="0" err="1"/>
              <a:t>nocreate-home</a:t>
            </a:r>
            <a:r>
              <a:rPr lang="pt-PT" sz="1400" b="1" dirty="0"/>
              <a:t> –</a:t>
            </a:r>
            <a:r>
              <a:rPr lang="pt-PT" sz="1400" b="1" dirty="0" err="1"/>
              <a:t>shell</a:t>
            </a:r>
            <a:r>
              <a:rPr lang="pt-PT" sz="1400" b="1" dirty="0"/>
              <a:t> /</a:t>
            </a:r>
            <a:r>
              <a:rPr lang="pt-PT" sz="1400" b="1" dirty="0" err="1"/>
              <a:t>usr</a:t>
            </a:r>
            <a:r>
              <a:rPr lang="pt-PT" sz="1400" b="1" dirty="0"/>
              <a:t>/</a:t>
            </a:r>
            <a:r>
              <a:rPr lang="pt-PT" sz="1400" b="1" dirty="0" err="1"/>
              <a:t>sbin</a:t>
            </a:r>
            <a:r>
              <a:rPr lang="pt-PT" sz="1400" b="1" dirty="0"/>
              <a:t>/</a:t>
            </a:r>
            <a:r>
              <a:rPr lang="pt-PT" sz="1400" b="1" dirty="0" err="1"/>
              <a:t>nologin</a:t>
            </a:r>
            <a:r>
              <a:rPr lang="pt-PT" sz="1400" b="1" dirty="0"/>
              <a:t> –</a:t>
            </a:r>
            <a:r>
              <a:rPr lang="pt-PT" sz="1400" b="1" dirty="0" err="1"/>
              <a:t>ingroup</a:t>
            </a:r>
            <a:r>
              <a:rPr lang="pt-PT" sz="1400" b="1" dirty="0"/>
              <a:t> </a:t>
            </a:r>
            <a:r>
              <a:rPr lang="pt-PT" sz="1400" b="1" dirty="0" err="1"/>
              <a:t>gerenteReposicao</a:t>
            </a:r>
            <a:r>
              <a:rPr lang="pt-PT" sz="1400" b="1" dirty="0"/>
              <a:t> </a:t>
            </a:r>
            <a:r>
              <a:rPr lang="pt-PT" sz="1400" b="1" dirty="0" err="1"/>
              <a:t>daniel</a:t>
            </a:r>
            <a:r>
              <a:rPr lang="pt-PT" sz="1400" dirty="0"/>
              <a:t>, o sistema irá criar, neste caso, o utilizador </a:t>
            </a:r>
            <a:r>
              <a:rPr lang="pt-PT" sz="1400" b="1" dirty="0" err="1"/>
              <a:t>daniel</a:t>
            </a:r>
            <a:r>
              <a:rPr lang="pt-PT" sz="1400" dirty="0"/>
              <a:t> colocando-o de imediato no grupo </a:t>
            </a:r>
            <a:r>
              <a:rPr lang="pt-PT" sz="1400" b="1" dirty="0" err="1"/>
              <a:t>gerenteReposicao</a:t>
            </a:r>
            <a:r>
              <a:rPr lang="pt-PT" sz="1400" dirty="0"/>
              <a:t> e não irá ser criado </a:t>
            </a:r>
            <a:r>
              <a:rPr lang="pt-PT" sz="1400" b="1" dirty="0"/>
              <a:t>/</a:t>
            </a:r>
            <a:r>
              <a:rPr lang="pt-PT" sz="1400" b="1" dirty="0" err="1"/>
              <a:t>home</a:t>
            </a:r>
            <a:r>
              <a:rPr lang="pt-PT" sz="1400" b="1" dirty="0"/>
              <a:t> </a:t>
            </a:r>
            <a:r>
              <a:rPr lang="pt-PT" sz="1400" dirty="0"/>
              <a:t>nem será permitido o seu login na máquina servidor. 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400" dirty="0"/>
              <a:t>Após a criação dele, devemos utilizar o comando </a:t>
            </a:r>
            <a:r>
              <a:rPr lang="pt-PT" sz="1400" b="1" dirty="0" err="1"/>
              <a:t>smbpasswd</a:t>
            </a:r>
            <a:r>
              <a:rPr lang="pt-PT" sz="1400" b="1" dirty="0"/>
              <a:t> -a </a:t>
            </a:r>
            <a:r>
              <a:rPr lang="pt-PT" sz="1400" b="1" dirty="0" err="1"/>
              <a:t>daniel</a:t>
            </a:r>
            <a:r>
              <a:rPr lang="pt-PT" sz="1400" b="1" dirty="0"/>
              <a:t> </a:t>
            </a:r>
            <a:r>
              <a:rPr lang="pt-PT" sz="1400" dirty="0"/>
              <a:t>para definir a password de acesso às pastas e o </a:t>
            </a:r>
            <a:r>
              <a:rPr lang="pt-PT" sz="1400" b="1" dirty="0" err="1"/>
              <a:t>smbpasswd</a:t>
            </a:r>
            <a:r>
              <a:rPr lang="pt-PT" sz="1400" b="1" dirty="0"/>
              <a:t> -e </a:t>
            </a:r>
            <a:r>
              <a:rPr lang="pt-PT" sz="1400" b="1" dirty="0" err="1"/>
              <a:t>daniel</a:t>
            </a:r>
            <a:r>
              <a:rPr lang="pt-PT" sz="1400" b="1" dirty="0"/>
              <a:t> </a:t>
            </a:r>
            <a:r>
              <a:rPr lang="pt-PT" sz="1400" dirty="0"/>
              <a:t>para adicionar o </a:t>
            </a:r>
            <a:r>
              <a:rPr lang="pt-PT" sz="1400" b="1" dirty="0" err="1"/>
              <a:t>daniel</a:t>
            </a:r>
            <a:r>
              <a:rPr lang="pt-PT" sz="1400" dirty="0"/>
              <a:t> à base de dados do samba.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8601" y="4967367"/>
            <a:ext cx="5183188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Nesta imagem podemos ver todos os utilizadores criados e os seus respetivos grupos.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21</a:t>
            </a:fld>
            <a:endParaRPr lang="pt-PT"/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853CE85B-C914-47FA-BD2E-95F50F2B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72" y="947955"/>
            <a:ext cx="5252928" cy="3193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9838DB4C-C836-46D5-AC41-DCF453085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447" y="1288260"/>
            <a:ext cx="6228602" cy="2512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995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2 - samba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6802" y="4140476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5" y="4967367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Falta agora configurar o ficheiro do samba que se encontra em /</a:t>
            </a:r>
            <a:r>
              <a:rPr lang="pt-PT" sz="1600" dirty="0" err="1"/>
              <a:t>etc</a:t>
            </a:r>
            <a:r>
              <a:rPr lang="pt-PT" sz="1600" dirty="0"/>
              <a:t>/samba/</a:t>
            </a:r>
            <a:r>
              <a:rPr lang="pt-PT" sz="1600" dirty="0" err="1"/>
              <a:t>smb.conf</a:t>
            </a:r>
            <a:r>
              <a:rPr lang="pt-PT" sz="1600" dirty="0"/>
              <a:t> </a:t>
            </a:r>
            <a:r>
              <a:rPr lang="pt-PT" dirty="0"/>
              <a:t>através do uso do comando </a:t>
            </a:r>
            <a:r>
              <a:rPr lang="pt-PT" b="1" dirty="0">
                <a:solidFill>
                  <a:schemeClr val="tx1"/>
                </a:solidFill>
              </a:rPr>
              <a:t>nano /</a:t>
            </a:r>
            <a:r>
              <a:rPr lang="pt-PT" b="1" dirty="0" err="1">
                <a:solidFill>
                  <a:schemeClr val="tx1"/>
                </a:solidFill>
              </a:rPr>
              <a:t>etc</a:t>
            </a:r>
            <a:r>
              <a:rPr lang="pt-PT" b="1" dirty="0">
                <a:solidFill>
                  <a:schemeClr val="tx1"/>
                </a:solidFill>
              </a:rPr>
              <a:t>/samba/</a:t>
            </a:r>
            <a:r>
              <a:rPr lang="pt-PT" b="1" dirty="0" err="1">
                <a:solidFill>
                  <a:schemeClr val="tx1"/>
                </a:solidFill>
              </a:rPr>
              <a:t>smb.conf</a:t>
            </a:r>
            <a:r>
              <a:rPr lang="pt-PT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22</a:t>
            </a:fld>
            <a:endParaRPr lang="pt-PT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33124762-DCAD-4736-BB57-9315B8CBB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9" y="905350"/>
            <a:ext cx="5299798" cy="3192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04AF9526-9F4E-4835-A50E-CD4F610F8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98" y="887239"/>
            <a:ext cx="5299797" cy="3192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Marcador de Posição de Conteúdo 4">
            <a:extLst>
              <a:ext uri="{FF2B5EF4-FFF2-40B4-BE49-F238E27FC236}">
                <a16:creationId xmlns:a16="http://schemas.microsoft.com/office/drawing/2014/main" id="{E96F7CE2-E0AF-46A1-9D19-FF90D22B791C}"/>
              </a:ext>
            </a:extLst>
          </p:cNvPr>
          <p:cNvSpPr txBox="1">
            <a:spLocks/>
          </p:cNvSpPr>
          <p:nvPr/>
        </p:nvSpPr>
        <p:spPr>
          <a:xfrm>
            <a:off x="6300619" y="4884876"/>
            <a:ext cx="5157787" cy="2039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dirty="0"/>
              <a:t>Notar que os comandos </a:t>
            </a:r>
            <a:r>
              <a:rPr lang="pt-PT" b="1" dirty="0"/>
              <a:t>force </a:t>
            </a:r>
            <a:r>
              <a:rPr lang="pt-PT" b="1" dirty="0" err="1"/>
              <a:t>create</a:t>
            </a:r>
            <a:r>
              <a:rPr lang="pt-PT" b="1" dirty="0"/>
              <a:t> </a:t>
            </a:r>
            <a:r>
              <a:rPr lang="pt-PT" b="1" dirty="0" err="1"/>
              <a:t>mode</a:t>
            </a:r>
            <a:r>
              <a:rPr lang="pt-PT" b="1" dirty="0"/>
              <a:t> </a:t>
            </a:r>
            <a:r>
              <a:rPr lang="pt-PT" dirty="0"/>
              <a:t>e o </a:t>
            </a:r>
            <a:r>
              <a:rPr lang="pt-PT" b="1" dirty="0"/>
              <a:t>force </a:t>
            </a:r>
            <a:r>
              <a:rPr lang="pt-PT" b="1" dirty="0" err="1"/>
              <a:t>directory</a:t>
            </a:r>
            <a:r>
              <a:rPr lang="pt-PT" b="1" dirty="0"/>
              <a:t> </a:t>
            </a:r>
            <a:r>
              <a:rPr lang="pt-PT" b="1" dirty="0" err="1"/>
              <a:t>mode</a:t>
            </a:r>
            <a:r>
              <a:rPr lang="pt-PT" dirty="0"/>
              <a:t>, como o nome diz, força as permissões dos ficheiros e dos diretórios.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3216332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2 - samba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8601" y="4177153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472" y="4828329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Por ultimo, iremos agora configurar a impressora no </a:t>
            </a:r>
            <a:r>
              <a:rPr lang="pt-PT" sz="1600" b="1" dirty="0" err="1"/>
              <a:t>linux</a:t>
            </a:r>
            <a:r>
              <a:rPr lang="pt-PT" sz="1600" dirty="0"/>
              <a:t> para que o </a:t>
            </a:r>
            <a:r>
              <a:rPr lang="pt-PT" sz="1600" b="1" dirty="0" err="1"/>
              <a:t>windows</a:t>
            </a:r>
            <a:r>
              <a:rPr lang="pt-PT" sz="1600" dirty="0"/>
              <a:t> tenha também acesso a ela. 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8601" y="4967367"/>
            <a:ext cx="5183188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dirty="0"/>
              <a:t>Após instalarmos a impressora no </a:t>
            </a:r>
            <a:r>
              <a:rPr lang="pt-PT" b="1" dirty="0" err="1"/>
              <a:t>linux</a:t>
            </a:r>
            <a:r>
              <a:rPr lang="pt-PT" dirty="0"/>
              <a:t> basta configurar no </a:t>
            </a:r>
            <a:r>
              <a:rPr lang="pt-PT" b="1" dirty="0" err="1"/>
              <a:t>windows</a:t>
            </a:r>
            <a:r>
              <a:rPr lang="pt-PT" dirty="0"/>
              <a:t>. 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dirty="0"/>
              <a:t>Adicionamos a partir do </a:t>
            </a:r>
            <a:r>
              <a:rPr lang="pt-PT" b="1" dirty="0" err="1"/>
              <a:t>ip</a:t>
            </a:r>
            <a:r>
              <a:rPr lang="pt-PT" dirty="0"/>
              <a:t> do servidor\nome da impressora.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23</a:t>
            </a:fld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C97DBF-C8A9-4317-8D2E-3607225F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72" y="876392"/>
            <a:ext cx="5484628" cy="3179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2AE1422F-99E7-4B54-BB17-90002B81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1" y="876392"/>
            <a:ext cx="4724912" cy="3320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0486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2 - samba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8601" y="3978216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spc="300" dirty="0">
                <a:solidFill>
                  <a:schemeClr val="tx1"/>
                </a:solidFill>
              </a:rPr>
              <a:t>Configuração Samba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472" y="4828329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Por fim, basta instalar a </a:t>
            </a:r>
            <a:r>
              <a:rPr lang="pt-PT" sz="1600" b="1" dirty="0"/>
              <a:t>driver Print do PDF</a:t>
            </a:r>
            <a:r>
              <a:rPr lang="pt-PT" sz="1600" dirty="0"/>
              <a:t>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8601" y="4967367"/>
            <a:ext cx="5183188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dirty="0"/>
              <a:t>Temos agora a nossa pasta partilhada na rede entre o </a:t>
            </a:r>
            <a:r>
              <a:rPr lang="pt-PT" b="1" dirty="0" err="1"/>
              <a:t>linux</a:t>
            </a:r>
            <a:r>
              <a:rPr lang="pt-PT" b="1" dirty="0"/>
              <a:t> </a:t>
            </a:r>
            <a:r>
              <a:rPr lang="pt-PT" dirty="0"/>
              <a:t>e o </a:t>
            </a:r>
            <a:r>
              <a:rPr lang="pt-PT" b="1" dirty="0" err="1"/>
              <a:t>windows</a:t>
            </a:r>
            <a:r>
              <a:rPr lang="pt-PT" dirty="0"/>
              <a:t>, bem como uma </a:t>
            </a:r>
            <a:r>
              <a:rPr lang="pt-PT" b="1" dirty="0"/>
              <a:t>impressora</a:t>
            </a:r>
            <a:r>
              <a:rPr lang="pt-PT" dirty="0"/>
              <a:t>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24</a:t>
            </a:fld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83BC9-35C1-411E-808F-A7C912014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71" y="930011"/>
            <a:ext cx="4698089" cy="3202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6A77348-AD38-453E-A945-6D6076D96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1" y="930011"/>
            <a:ext cx="4852236" cy="3202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9963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7" descr="grande plano de código de computador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noProof="1"/>
              <a:t>Resumo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9134" y="1609631"/>
            <a:ext cx="11173731" cy="3208246"/>
          </a:xfrm>
        </p:spPr>
        <p:txBody>
          <a:bodyPr rtlCol="0"/>
          <a:lstStyle/>
          <a:p>
            <a:pPr rtl="0"/>
            <a:r>
              <a:rPr lang="pt-PT" sz="2800" noProof="1"/>
              <a:t>Concluindo, nesta segunda parte, o objetivo era s</a:t>
            </a:r>
            <a:r>
              <a:rPr lang="pt-PT" sz="2800" b="0" i="0" dirty="0" err="1">
                <a:effectLst/>
              </a:rPr>
              <a:t>imular</a:t>
            </a:r>
            <a:r>
              <a:rPr lang="pt-PT" sz="2800" b="0" i="0" dirty="0">
                <a:effectLst/>
              </a:rPr>
              <a:t> a implementação de um servidor Linux de partilha de ficheiros e hardware entre </a:t>
            </a:r>
            <a:r>
              <a:rPr lang="pt-PT" sz="2800" b="0" i="0" dirty="0" err="1">
                <a:effectLst/>
              </a:rPr>
              <a:t>hosts</a:t>
            </a:r>
            <a:r>
              <a:rPr lang="pt-PT" sz="2800" b="0" i="0" dirty="0">
                <a:effectLst/>
              </a:rPr>
              <a:t> Windows e Linux utilizando o protocolo SMB. Para tal, deverá ser investigada/utilizada a ferramenta SAMBA.</a:t>
            </a:r>
            <a:endParaRPr lang="pt-PT" sz="2800" noProof="1"/>
          </a:p>
        </p:txBody>
      </p:sp>
    </p:spTree>
    <p:extLst>
      <p:ext uri="{BB962C8B-B14F-4D97-AF65-F5344CB8AC3E}">
        <p14:creationId xmlns:p14="http://schemas.microsoft.com/office/powerpoint/2010/main" val="85461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1816736"/>
            <a:ext cx="5167313" cy="518795"/>
          </a:xfrm>
        </p:spPr>
        <p:txBody>
          <a:bodyPr rtlCol="0"/>
          <a:lstStyle/>
          <a:p>
            <a:pPr rtl="0"/>
            <a:endParaRPr lang="pt-PT" noProof="1"/>
          </a:p>
        </p:txBody>
      </p:sp>
      <p:pic>
        <p:nvPicPr>
          <p:cNvPr id="40" name="Marcador de Posição da Imagem 7" descr="imagem abstrata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pt-PT" sz="4000" spc="300" noProof="1"/>
              <a:t>OBRIGADO</a:t>
            </a:r>
          </a:p>
        </p:txBody>
      </p:sp>
      <p:pic>
        <p:nvPicPr>
          <p:cNvPr id="24" name="Marcador de Posição de Imagem Online 23" descr="Utilizado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pic>
        <p:nvPicPr>
          <p:cNvPr id="28" name="Marcador de Posição de Imagem Online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PT" noProof="1"/>
              <a:t>Grupo 6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noProof="1"/>
              <a:t>www.ipmaia.pt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1 - </a:t>
            </a:r>
            <a:r>
              <a:rPr lang="pt-PT" spc="300" dirty="0" err="1"/>
              <a:t>Dhcp</a:t>
            </a:r>
            <a:endParaRPr lang="pt-PT" spc="300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4124586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CONFIGURAÇÃO VIRTUALBOX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4122809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dirty="0"/>
              <a:t>CONFIGURAÇÃO VIRTUALBOX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5" y="4967367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Em primeiro lugar, temos de configurar o </a:t>
            </a:r>
            <a:r>
              <a:rPr lang="pt-PT" sz="1600" dirty="0" err="1"/>
              <a:t>virtualbox</a:t>
            </a:r>
            <a:r>
              <a:rPr lang="pt-PT" sz="1600" dirty="0"/>
              <a:t> para que as máquinas virtuais utilizem a mesma network entre si. 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8601" y="4967367"/>
            <a:ext cx="5183188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Após criar a network, basta definir em cada máquina cliente que irá ser usada uma NAT Network e colocar a network anteriormente criada.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3</a:t>
            </a:fld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86FA232-D30B-4D38-818C-B380E28C5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11" y="981512"/>
            <a:ext cx="5001323" cy="3143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AAD767F7-21ED-4481-A073-9D4A707E1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90" y="1399557"/>
            <a:ext cx="4869724" cy="2306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090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1 - </a:t>
            </a:r>
            <a:r>
              <a:rPr lang="pt-PT" spc="300" dirty="0" err="1"/>
              <a:t>Dhcp</a:t>
            </a:r>
            <a:endParaRPr lang="pt-PT" spc="300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4045036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INSTALAÇÃO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305" y="4046578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dirty="0"/>
              <a:t>CONFIGURAÇÃO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5" y="4967367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Após a configuração inicial podemos partir agora para a instalação do DHCP na máquina servidor. 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Para tal devemos começar por usar o </a:t>
            </a:r>
            <a:r>
              <a:rPr lang="pt-PT" sz="1600" b="1" dirty="0" err="1"/>
              <a:t>apt-get</a:t>
            </a:r>
            <a:r>
              <a:rPr lang="pt-PT" sz="1600" b="1" dirty="0"/>
              <a:t> </a:t>
            </a:r>
            <a:r>
              <a:rPr lang="pt-PT" sz="1600" b="1" dirty="0" err="1"/>
              <a:t>update</a:t>
            </a:r>
            <a:r>
              <a:rPr lang="pt-PT" sz="1600" b="1" dirty="0"/>
              <a:t> </a:t>
            </a:r>
            <a:r>
              <a:rPr lang="pt-PT" sz="1600" dirty="0"/>
              <a:t>para verificar se existe algum </a:t>
            </a:r>
            <a:r>
              <a:rPr lang="pt-PT" sz="1600" dirty="0" err="1"/>
              <a:t>update</a:t>
            </a:r>
            <a:r>
              <a:rPr lang="pt-PT" sz="1600" dirty="0"/>
              <a:t> disponível e de seguida instalar o DHCP server através do comando </a:t>
            </a:r>
            <a:r>
              <a:rPr lang="pt-PT" sz="1600" b="1" dirty="0" err="1"/>
              <a:t>apt-get</a:t>
            </a:r>
            <a:r>
              <a:rPr lang="pt-PT" sz="1600" b="1" dirty="0"/>
              <a:t> </a:t>
            </a:r>
            <a:r>
              <a:rPr lang="pt-PT" sz="1600" b="1" dirty="0" err="1"/>
              <a:t>install</a:t>
            </a:r>
            <a:r>
              <a:rPr lang="pt-PT" sz="1600" b="1" dirty="0"/>
              <a:t> </a:t>
            </a:r>
            <a:r>
              <a:rPr lang="pt-PT" sz="1600" b="1" dirty="0" err="1"/>
              <a:t>isc-dhcpserver</a:t>
            </a:r>
            <a:r>
              <a:rPr lang="pt-PT" sz="1600" b="1" dirty="0"/>
              <a:t> –y</a:t>
            </a:r>
            <a:r>
              <a:rPr lang="pt-PT" sz="1600" dirty="0"/>
              <a:t>.</a:t>
            </a:r>
            <a:endParaRPr lang="pt-PT" sz="1400" b="1" dirty="0">
              <a:solidFill>
                <a:schemeClr val="tx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1914" y="4710883"/>
            <a:ext cx="5183188" cy="2039144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Tendo a instalação do DHCP concluída, iremos começar a configurar as opções de rede da máquina servidor e quais configurações as máquinas cliente irão receber. 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Em primeiro lugar devemos dizer à máquina servidor quais as suas configurações, bem como o seu </a:t>
            </a:r>
            <a:r>
              <a:rPr lang="pt-PT" sz="1600" b="1" dirty="0" err="1"/>
              <a:t>ip</a:t>
            </a:r>
            <a:r>
              <a:rPr lang="pt-PT" sz="1600" dirty="0"/>
              <a:t>, </a:t>
            </a:r>
            <a:r>
              <a:rPr lang="pt-PT" sz="1600" b="1" dirty="0" err="1"/>
              <a:t>default</a:t>
            </a:r>
            <a:r>
              <a:rPr lang="pt-PT" sz="1600" b="1" dirty="0"/>
              <a:t> </a:t>
            </a:r>
            <a:r>
              <a:rPr lang="pt-PT" sz="1600" b="1" dirty="0" err="1"/>
              <a:t>gateway</a:t>
            </a:r>
            <a:r>
              <a:rPr lang="pt-PT" sz="1600" dirty="0"/>
              <a:t>, entre outras. Para isto devemos conhecer qual a interface de rede que está a ser utilizado. 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Através do comando </a:t>
            </a:r>
            <a:r>
              <a:rPr lang="pt-PT" sz="1600" b="1" dirty="0" err="1"/>
              <a:t>ip</a:t>
            </a:r>
            <a:r>
              <a:rPr lang="pt-PT" sz="1600" b="1" dirty="0"/>
              <a:t> </a:t>
            </a:r>
            <a:r>
              <a:rPr lang="pt-PT" sz="1600" b="1" dirty="0" err="1"/>
              <a:t>addr</a:t>
            </a:r>
            <a:r>
              <a:rPr lang="pt-PT" sz="1600" b="1" dirty="0"/>
              <a:t> </a:t>
            </a:r>
            <a:r>
              <a:rPr lang="pt-PT" sz="1600" dirty="0"/>
              <a:t>obtemos essa informação.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4</a:t>
            </a:fld>
            <a:endParaRPr lang="pt-PT"/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23609241-CD63-42ED-9893-0E4595F1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29" y="895239"/>
            <a:ext cx="5713814" cy="32129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37B3DB11-87A0-4773-BC53-35F6FA308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391" y="1470052"/>
            <a:ext cx="5192102" cy="2228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1677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1 - </a:t>
            </a:r>
            <a:r>
              <a:rPr lang="pt-PT" spc="300" dirty="0" err="1"/>
              <a:t>Dhcp</a:t>
            </a:r>
            <a:endParaRPr lang="pt-PT" spc="300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CONFIGURAÇÃO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8601" y="3978216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dirty="0"/>
              <a:t>CONFIGURAÇÃO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5" y="4967367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Para dar continuidade, navegando até ao ficheiro </a:t>
            </a:r>
            <a:r>
              <a:rPr lang="pt-PT" sz="1600" b="1" dirty="0"/>
              <a:t>/</a:t>
            </a:r>
            <a:r>
              <a:rPr lang="pt-PT" sz="1600" b="1" dirty="0" err="1"/>
              <a:t>etc</a:t>
            </a:r>
            <a:r>
              <a:rPr lang="pt-PT" sz="1600" b="1" dirty="0"/>
              <a:t>/</a:t>
            </a:r>
            <a:r>
              <a:rPr lang="pt-PT" sz="1600" b="1" dirty="0" err="1"/>
              <a:t>netplan</a:t>
            </a:r>
            <a:r>
              <a:rPr lang="pt-PT" sz="1600" b="1" dirty="0"/>
              <a:t>/01-networkmanager-all.yaml </a:t>
            </a:r>
            <a:r>
              <a:rPr lang="pt-PT" sz="1600" dirty="0"/>
              <a:t>e utilizando o nano para escrever no ficheiro, iremos configurar as definições do servidor.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8601" y="4967367"/>
            <a:ext cx="5183188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É agora que iremos utilizar a informação acerca da interface de rede para aplicarmos as configurações. O </a:t>
            </a:r>
            <a:r>
              <a:rPr lang="pt-PT" sz="1600" b="1" dirty="0"/>
              <a:t>dhcp4:no </a:t>
            </a:r>
            <a:r>
              <a:rPr lang="pt-PT" sz="1600" dirty="0"/>
              <a:t>indica que o </a:t>
            </a:r>
            <a:r>
              <a:rPr lang="pt-PT" sz="1600" dirty="0" err="1"/>
              <a:t>ip</a:t>
            </a:r>
            <a:r>
              <a:rPr lang="pt-PT" sz="1600" dirty="0"/>
              <a:t> não será por </a:t>
            </a:r>
            <a:r>
              <a:rPr lang="pt-PT" sz="1600" dirty="0" err="1"/>
              <a:t>dhcp</a:t>
            </a:r>
            <a:r>
              <a:rPr lang="pt-PT" sz="1600" dirty="0"/>
              <a:t> e sim estático como é pretendido. Esse é definido na parte </a:t>
            </a:r>
            <a:r>
              <a:rPr lang="pt-PT" sz="1600" dirty="0" err="1"/>
              <a:t>addresses</a:t>
            </a:r>
            <a:r>
              <a:rPr lang="pt-PT" sz="1600" dirty="0"/>
              <a:t>. 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O </a:t>
            </a:r>
            <a:r>
              <a:rPr lang="pt-PT" sz="1600" b="1" dirty="0"/>
              <a:t>gateway4</a:t>
            </a:r>
            <a:r>
              <a:rPr lang="pt-PT" sz="1600" dirty="0"/>
              <a:t> serve para definir o </a:t>
            </a:r>
            <a:r>
              <a:rPr lang="pt-PT" sz="1600" dirty="0" err="1"/>
              <a:t>default</a:t>
            </a:r>
            <a:r>
              <a:rPr lang="pt-PT" sz="1600" dirty="0"/>
              <a:t> </a:t>
            </a:r>
            <a:r>
              <a:rPr lang="pt-PT" sz="1600" dirty="0" err="1"/>
              <a:t>gateway</a:t>
            </a:r>
            <a:r>
              <a:rPr lang="pt-PT" sz="1600" dirty="0"/>
              <a:t>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5</a:t>
            </a:fld>
            <a:endParaRPr lang="pt-PT"/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88B60FE4-F865-4893-9A80-DA76985E9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5" y="1198241"/>
            <a:ext cx="5324214" cy="2606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DEE77861-BD63-44AB-ADFD-062582E54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819" y="1198213"/>
            <a:ext cx="5337476" cy="2606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149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1 - </a:t>
            </a:r>
            <a:r>
              <a:rPr lang="pt-PT" spc="300" dirty="0" err="1"/>
              <a:t>Dhcp</a:t>
            </a:r>
            <a:endParaRPr lang="pt-PT" spc="300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CONFIGURAÇÃO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8601" y="3978216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dirty="0"/>
              <a:t>CONFIGURAÇÃO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5" y="4967367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Concluído a parte do </a:t>
            </a:r>
            <a:r>
              <a:rPr lang="pt-PT" sz="1600" dirty="0" err="1"/>
              <a:t>netplan</a:t>
            </a:r>
            <a:r>
              <a:rPr lang="pt-PT" sz="1600" dirty="0"/>
              <a:t>, usamos o comando </a:t>
            </a:r>
            <a:r>
              <a:rPr lang="pt-PT" sz="1600" b="1" dirty="0" err="1"/>
              <a:t>netplan</a:t>
            </a:r>
            <a:r>
              <a:rPr lang="pt-PT" sz="1600" b="1" dirty="0"/>
              <a:t> </a:t>
            </a:r>
            <a:r>
              <a:rPr lang="pt-PT" sz="1600" b="1" dirty="0" err="1"/>
              <a:t>try</a:t>
            </a:r>
            <a:r>
              <a:rPr lang="pt-PT" sz="1600" b="1" dirty="0"/>
              <a:t> </a:t>
            </a:r>
            <a:r>
              <a:rPr lang="pt-PT" sz="1600" dirty="0"/>
              <a:t>para testar as configurações. 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Caso não seja apresentado nenhum erro, significa que as configurações estão corretas e podemos então usar </a:t>
            </a:r>
            <a:r>
              <a:rPr lang="pt-PT" sz="1600" b="1" dirty="0"/>
              <a:t>o </a:t>
            </a:r>
            <a:r>
              <a:rPr lang="pt-PT" sz="1600" b="1" dirty="0" err="1"/>
              <a:t>netplan</a:t>
            </a:r>
            <a:r>
              <a:rPr lang="pt-PT" sz="1600" b="1" dirty="0"/>
              <a:t> </a:t>
            </a:r>
            <a:r>
              <a:rPr lang="pt-PT" sz="1600" b="1" dirty="0" err="1"/>
              <a:t>apply</a:t>
            </a:r>
            <a:r>
              <a:rPr lang="pt-PT" sz="1600" b="1" dirty="0"/>
              <a:t> </a:t>
            </a:r>
            <a:r>
              <a:rPr lang="pt-PT" sz="1600" dirty="0"/>
              <a:t>para aplicar.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8601" y="4967367"/>
            <a:ext cx="5183188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Utilizando novamente o comando </a:t>
            </a:r>
            <a:r>
              <a:rPr lang="pt-PT" sz="1600" b="1" dirty="0" err="1"/>
              <a:t>ip</a:t>
            </a:r>
            <a:r>
              <a:rPr lang="pt-PT" sz="1600" b="1" dirty="0"/>
              <a:t> </a:t>
            </a:r>
            <a:r>
              <a:rPr lang="pt-PT" sz="1600" b="1" dirty="0" err="1"/>
              <a:t>addr</a:t>
            </a:r>
            <a:r>
              <a:rPr lang="pt-PT" sz="1600" dirty="0"/>
              <a:t>, verificamos que as configurações efetuadas encontram-se corretamente aplicadas na interface de rede da máquina servidor. 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6</a:t>
            </a:fld>
            <a:endParaRPr lang="pt-PT"/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B9294544-C385-4034-A109-1CCD3F82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40" y="1366937"/>
            <a:ext cx="5638316" cy="2523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6AD90441-4F95-4B4D-8AB0-C7BAEB31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35" y="1366937"/>
            <a:ext cx="5851486" cy="2523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7117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1 - </a:t>
            </a:r>
            <a:r>
              <a:rPr lang="pt-PT" spc="300" dirty="0" err="1"/>
              <a:t>Dhcp</a:t>
            </a:r>
            <a:endParaRPr lang="pt-PT" spc="300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CONFIGURAÇÃO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8601" y="3978216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dirty="0"/>
              <a:t>CONFIGURAÇÃO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5" y="4967367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Agora iremos editar o ficheiro </a:t>
            </a:r>
            <a:r>
              <a:rPr lang="pt-PT" sz="1600" b="1" dirty="0"/>
              <a:t>/</a:t>
            </a:r>
            <a:r>
              <a:rPr lang="pt-PT" sz="1600" b="1" dirty="0" err="1"/>
              <a:t>etc</a:t>
            </a:r>
            <a:r>
              <a:rPr lang="pt-PT" sz="1600" b="1" dirty="0"/>
              <a:t>/</a:t>
            </a:r>
            <a:r>
              <a:rPr lang="pt-PT" sz="1600" b="1" dirty="0" err="1"/>
              <a:t>dhcp</a:t>
            </a:r>
            <a:r>
              <a:rPr lang="pt-PT" sz="1600" b="1" dirty="0"/>
              <a:t>/</a:t>
            </a:r>
            <a:r>
              <a:rPr lang="pt-PT" sz="1600" b="1" dirty="0" err="1"/>
              <a:t>dhcpd.conf</a:t>
            </a:r>
            <a:r>
              <a:rPr lang="pt-PT" sz="1600" dirty="0"/>
              <a:t>. É neste que devemos </a:t>
            </a:r>
            <a:r>
              <a:rPr lang="pt-PT" sz="1600" dirty="0" err="1"/>
              <a:t>configuar</a:t>
            </a:r>
            <a:r>
              <a:rPr lang="pt-PT" sz="1600" dirty="0"/>
              <a:t> quais as definições de rede das máquinas cliente.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8601" y="4967367"/>
            <a:ext cx="5183188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No ficheiro efetuamos as seguintes configurações para obedecer ao enunciado do trabalho, definindo o </a:t>
            </a:r>
            <a:r>
              <a:rPr lang="pt-PT" sz="1600" b="1" dirty="0" err="1"/>
              <a:t>ip</a:t>
            </a:r>
            <a:r>
              <a:rPr lang="pt-PT" sz="1600" dirty="0"/>
              <a:t>, a </a:t>
            </a:r>
            <a:r>
              <a:rPr lang="pt-PT" sz="1600" b="1" dirty="0"/>
              <a:t>máscara de rede</a:t>
            </a:r>
            <a:r>
              <a:rPr lang="pt-PT" sz="1600" dirty="0"/>
              <a:t>, o </a:t>
            </a:r>
            <a:r>
              <a:rPr lang="pt-PT" sz="1600" b="1" dirty="0"/>
              <a:t>range de </a:t>
            </a:r>
            <a:r>
              <a:rPr lang="pt-PT" sz="1600" b="1" dirty="0" err="1"/>
              <a:t>ips</a:t>
            </a:r>
            <a:r>
              <a:rPr lang="pt-PT" sz="1600" dirty="0"/>
              <a:t>, bem como reservar um </a:t>
            </a:r>
            <a:r>
              <a:rPr lang="pt-PT" sz="1600" b="1" dirty="0" err="1"/>
              <a:t>ip</a:t>
            </a:r>
            <a:r>
              <a:rPr lang="pt-PT" sz="1600" b="1" dirty="0"/>
              <a:t> para um </a:t>
            </a:r>
            <a:r>
              <a:rPr lang="pt-PT" sz="1600" b="1" dirty="0" err="1"/>
              <a:t>mac</a:t>
            </a:r>
            <a:r>
              <a:rPr lang="pt-PT" sz="1600" b="1" dirty="0"/>
              <a:t> </a:t>
            </a:r>
            <a:r>
              <a:rPr lang="pt-PT" sz="1600" b="1" dirty="0" err="1"/>
              <a:t>address</a:t>
            </a:r>
            <a:r>
              <a:rPr lang="pt-PT" sz="1600" dirty="0"/>
              <a:t>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7</a:t>
            </a:fld>
            <a:endParaRPr lang="pt-PT"/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08C7D5A9-8408-4FF0-9345-617ED77B4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5" y="1746004"/>
            <a:ext cx="4674154" cy="2002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7FBF6300-28D0-434B-9309-5CBBAC37A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135" y="946263"/>
            <a:ext cx="5579654" cy="3130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4212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1 - </a:t>
            </a:r>
            <a:r>
              <a:rPr lang="pt-PT" spc="300" dirty="0" err="1"/>
              <a:t>Dhcp</a:t>
            </a:r>
            <a:endParaRPr lang="pt-PT" spc="300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CONFIGURAÇÃO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8601" y="3978216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dirty="0"/>
              <a:t>CONFIGURAÇÃO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705" y="4967367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Por fim basta executar o comando </a:t>
            </a:r>
            <a:r>
              <a:rPr lang="pt-PT" sz="1600" b="1" dirty="0" err="1"/>
              <a:t>systemctl</a:t>
            </a:r>
            <a:r>
              <a:rPr lang="pt-PT" sz="1600" b="1" dirty="0"/>
              <a:t> </a:t>
            </a:r>
            <a:r>
              <a:rPr lang="pt-PT" sz="1600" b="1" dirty="0" err="1"/>
              <a:t>restart</a:t>
            </a:r>
            <a:r>
              <a:rPr lang="pt-PT" sz="1600" b="1" dirty="0"/>
              <a:t> </a:t>
            </a:r>
            <a:r>
              <a:rPr lang="pt-PT" sz="1600" b="1" dirty="0" err="1"/>
              <a:t>isc-dhcp</a:t>
            </a:r>
            <a:r>
              <a:rPr lang="pt-PT" sz="1600" b="1" dirty="0"/>
              <a:t> </a:t>
            </a:r>
            <a:r>
              <a:rPr lang="pt-PT" sz="1600" b="1" dirty="0" err="1"/>
              <a:t>server.service</a:t>
            </a:r>
            <a:r>
              <a:rPr lang="pt-PT" sz="1600" dirty="0"/>
              <a:t> para reiniciar o serviço </a:t>
            </a:r>
            <a:r>
              <a:rPr lang="pt-PT" sz="1600" b="1" dirty="0" err="1"/>
              <a:t>dhcp</a:t>
            </a:r>
            <a:r>
              <a:rPr lang="pt-PT" sz="1600" dirty="0"/>
              <a:t> e executar o </a:t>
            </a:r>
            <a:r>
              <a:rPr lang="pt-PT" sz="1600" b="1" dirty="0" err="1"/>
              <a:t>systemctl</a:t>
            </a:r>
            <a:r>
              <a:rPr lang="pt-PT" sz="1600" b="1" dirty="0"/>
              <a:t> status </a:t>
            </a:r>
            <a:r>
              <a:rPr lang="pt-PT" sz="1600" b="1" dirty="0" err="1"/>
              <a:t>iscdhcp-server.service</a:t>
            </a:r>
            <a:r>
              <a:rPr lang="pt-PT" sz="1600" b="1" dirty="0"/>
              <a:t> </a:t>
            </a:r>
            <a:r>
              <a:rPr lang="pt-PT" sz="1600" dirty="0"/>
              <a:t>para confirmar que o serviço se encontra ativo sem erros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845107"/>
            <a:ext cx="5183188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Para concluir basta verificar os </a:t>
            </a:r>
            <a:r>
              <a:rPr lang="pt-PT" sz="1600" b="1" dirty="0" err="1"/>
              <a:t>ips</a:t>
            </a:r>
            <a:r>
              <a:rPr lang="pt-PT" sz="1600" b="1" dirty="0"/>
              <a:t> das máquinas cliente </a:t>
            </a:r>
            <a:r>
              <a:rPr lang="pt-PT" sz="1600" dirty="0"/>
              <a:t>e verificar se estão na rede correta. 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PT" sz="1600" dirty="0"/>
              <a:t>Como podemos confirmar, todas as máquinas estão com os seus </a:t>
            </a:r>
            <a:r>
              <a:rPr lang="pt-PT" sz="1600" dirty="0" err="1"/>
              <a:t>ips</a:t>
            </a:r>
            <a:r>
              <a:rPr lang="pt-PT" sz="1600" dirty="0"/>
              <a:t> da rede e na ultima imagem, que corresponde ao </a:t>
            </a:r>
            <a:r>
              <a:rPr lang="pt-PT" sz="1600" dirty="0" err="1"/>
              <a:t>linux</a:t>
            </a:r>
            <a:r>
              <a:rPr lang="pt-PT" sz="1600" dirty="0"/>
              <a:t> </a:t>
            </a:r>
            <a:r>
              <a:rPr lang="pt-PT" sz="1600" dirty="0" err="1"/>
              <a:t>Mint</a:t>
            </a:r>
            <a:r>
              <a:rPr lang="pt-PT" sz="1600" dirty="0"/>
              <a:t> onde </a:t>
            </a:r>
            <a:r>
              <a:rPr lang="pt-PT" sz="1600" dirty="0" err="1"/>
              <a:t>atribuimos</a:t>
            </a:r>
            <a:r>
              <a:rPr lang="pt-PT" sz="1600" dirty="0"/>
              <a:t> o </a:t>
            </a:r>
            <a:r>
              <a:rPr lang="pt-PT" sz="1600" dirty="0" err="1"/>
              <a:t>ip</a:t>
            </a:r>
            <a:r>
              <a:rPr lang="pt-PT" sz="1600" dirty="0"/>
              <a:t> especifico para o seu </a:t>
            </a:r>
            <a:r>
              <a:rPr lang="pt-PT" sz="1600" dirty="0" err="1"/>
              <a:t>mac</a:t>
            </a:r>
            <a:r>
              <a:rPr lang="pt-PT" sz="1600" dirty="0"/>
              <a:t> </a:t>
            </a:r>
            <a:r>
              <a:rPr lang="pt-PT" sz="1600" dirty="0" err="1"/>
              <a:t>address</a:t>
            </a:r>
            <a:r>
              <a:rPr lang="pt-PT" sz="1600" dirty="0"/>
              <a:t>.</a:t>
            </a:r>
            <a:endParaRPr lang="pt-PT" sz="14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8</a:t>
            </a:fld>
            <a:endParaRPr lang="pt-PT"/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8D2714B5-482E-45A6-9D83-EFF2FC781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5" y="1639432"/>
            <a:ext cx="5307436" cy="2215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F01BA989-9A33-4A7F-BC77-B3F52CF81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1" y="948441"/>
            <a:ext cx="5072170" cy="3179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703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-106975"/>
            <a:ext cx="11002962" cy="1623218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spc="300" dirty="0"/>
              <a:t>Parte 1 - </a:t>
            </a:r>
            <a:r>
              <a:rPr lang="pt-PT" spc="300" dirty="0" err="1"/>
              <a:t>Dhcp</a:t>
            </a:r>
            <a:endParaRPr lang="pt-PT" spc="300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705" y="3981909"/>
            <a:ext cx="5303620" cy="985458"/>
          </a:xfrm>
        </p:spPr>
        <p:txBody>
          <a:bodyPr rtlCol="0">
            <a:normAutofit/>
          </a:bodyPr>
          <a:lstStyle/>
          <a:p>
            <a:pPr rtl="0"/>
            <a:r>
              <a:rPr lang="pt-PT" dirty="0"/>
              <a:t>CONFIGURAÇÃO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8601" y="3978216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PT" dirty="0"/>
              <a:t>CONFIGURAÇÃO DHCP</a:t>
            </a:r>
            <a:endParaRPr lang="pt-PT" spc="300" dirty="0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PT" smtClean="0"/>
              <a:t>9</a:t>
            </a:fld>
            <a:endParaRPr lang="pt-PT"/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C9947480-8412-4BEC-A05D-688FE2E08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51" y="1635744"/>
            <a:ext cx="5262694" cy="2193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 descr="Uma imagem com texto, captura de ecrã, preto&#10;&#10;Descrição gerada automaticamente">
            <a:extLst>
              <a:ext uri="{FF2B5EF4-FFF2-40B4-BE49-F238E27FC236}">
                <a16:creationId xmlns:a16="http://schemas.microsoft.com/office/drawing/2014/main" id="{7F129506-251F-459D-97BA-88C1A210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33" y="1643948"/>
            <a:ext cx="5896584" cy="2206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73989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139661_TF55661986_Win32" id="{8BC96D4D-B984-4098-9E74-867FD5571369}" vid="{7E9B6FBF-3698-4D3D-8188-35885E1D5A5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técnica</Template>
  <TotalTime>91</TotalTime>
  <Words>1222</Words>
  <Application>Microsoft Office PowerPoint</Application>
  <PresentationFormat>Ecrã Panorâmico</PresentationFormat>
  <Paragraphs>153</Paragraphs>
  <Slides>26</Slides>
  <Notes>26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Tema do Office</vt:lpstr>
      <vt:lpstr>DHCP / SAMBA</vt:lpstr>
      <vt:lpstr>Objetivos parte 1</vt:lpstr>
      <vt:lpstr>Parte 1 - Dhcp</vt:lpstr>
      <vt:lpstr>Parte 1 - Dhcp</vt:lpstr>
      <vt:lpstr>Parte 1 - Dhcp</vt:lpstr>
      <vt:lpstr>Parte 1 - Dhcp</vt:lpstr>
      <vt:lpstr>Parte 1 - Dhcp</vt:lpstr>
      <vt:lpstr>Parte 1 - Dhcp</vt:lpstr>
      <vt:lpstr>Parte 1 - Dhcp</vt:lpstr>
      <vt:lpstr>Resumo</vt:lpstr>
      <vt:lpstr>Objetivos da parte 2</vt:lpstr>
      <vt:lpstr>Descrição dos recursos a que cada utilizador terá acesso</vt:lpstr>
      <vt:lpstr>Descrição dos recursos a que cada utilizador terá acesso</vt:lpstr>
      <vt:lpstr>Descrição dos recursos a que cada utilizador terá acesso</vt:lpstr>
      <vt:lpstr>Descrição dos recursos a que cada utilizador terá acesso</vt:lpstr>
      <vt:lpstr>Descrição dos recursos a que cada utilizador terá acesso</vt:lpstr>
      <vt:lpstr>Parte 2 - samba</vt:lpstr>
      <vt:lpstr>Parte 2 - samba</vt:lpstr>
      <vt:lpstr>Parte 2 - samba</vt:lpstr>
      <vt:lpstr>Parte 2 - samba</vt:lpstr>
      <vt:lpstr>Parte 2 - samba</vt:lpstr>
      <vt:lpstr>Parte 2 - samba</vt:lpstr>
      <vt:lpstr>Parte 2 - samba</vt:lpstr>
      <vt:lpstr>Parte 2 - samba</vt:lpstr>
      <vt:lpstr>Resumo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João Carvalho</dc:creator>
  <cp:lastModifiedBy>João Carvalho</cp:lastModifiedBy>
  <cp:revision>11</cp:revision>
  <dcterms:created xsi:type="dcterms:W3CDTF">2021-05-30T16:21:55Z</dcterms:created>
  <dcterms:modified xsi:type="dcterms:W3CDTF">2021-05-30T17:55:02Z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